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F7D5B-8BCD-4E9A-BDB4-3AF2CA30170C}" type="datetimeFigureOut">
              <a:rPr lang="uk-UA" smtClean="0"/>
              <a:pPr/>
              <a:t>12.04.2012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E7402-3F18-47D4-BD28-4B03B7F637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0" y="0"/>
            <a:ext cx="8929718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cap="none" spc="0" dirty="0" smtClean="0">
                <a:ln w="11430">
                  <a:solidFill>
                    <a:schemeClr val="tx2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ВІДДІЛ ОСВІТИ ВОЛНОВАСЬКОЇ  РАЙДЕРЖАДМІНІСТРАЦІЇ</a:t>
            </a:r>
          </a:p>
          <a:p>
            <a:pPr algn="ctr"/>
            <a:endParaRPr lang="uk-UA" sz="6000" b="1" cap="none" spc="0" dirty="0" smtClean="0">
              <a:ln w="11430">
                <a:solidFill>
                  <a:schemeClr val="tx2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uk-UA" sz="6600" b="1" cap="none" spc="0" dirty="0" smtClean="0">
                <a:ln w="11430">
                  <a:solidFill>
                    <a:schemeClr val="tx2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 іти та соціальні </a:t>
            </a:r>
          </a:p>
          <a:p>
            <a:pPr algn="ctr"/>
            <a:r>
              <a:rPr lang="uk-UA" sz="6600" b="1" cap="none" spc="0" dirty="0" smtClean="0">
                <a:ln w="11430">
                  <a:solidFill>
                    <a:schemeClr val="tx2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мережі</a:t>
            </a:r>
          </a:p>
          <a:p>
            <a:pPr algn="just"/>
            <a:endParaRPr lang="uk-UA" b="1" cap="none" spc="0" dirty="0" smtClean="0">
              <a:ln w="11430">
                <a:solidFill>
                  <a:schemeClr val="tx2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uk-UA" b="1" cap="none" spc="0" dirty="0" smtClean="0">
              <a:ln w="11430">
                <a:solidFill>
                  <a:schemeClr val="tx2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uk-UA" b="1" dirty="0" smtClean="0">
              <a:ln w="11430">
                <a:solidFill>
                  <a:schemeClr val="tx2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uk-UA" b="1" cap="none" spc="0" dirty="0" smtClean="0">
              <a:ln w="11430">
                <a:solidFill>
                  <a:schemeClr val="tx2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uk-UA" b="1" dirty="0" smtClean="0">
              <a:ln w="11430">
                <a:solidFill>
                  <a:schemeClr val="tx2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uk-UA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Підготувала:</a:t>
            </a:r>
          </a:p>
          <a:p>
            <a:pPr algn="just"/>
            <a:r>
              <a:rPr lang="uk-UA" b="1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Кутненко</a:t>
            </a:r>
            <a:r>
              <a:rPr lang="uk-UA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Н.В.</a:t>
            </a:r>
          </a:p>
          <a:p>
            <a:pPr algn="just"/>
            <a:r>
              <a:rPr lang="uk-UA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Заступник директора з НВР</a:t>
            </a:r>
          </a:p>
          <a:p>
            <a:pPr algn="just"/>
            <a:r>
              <a:rPr lang="uk-UA" b="1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Ольгинської</a:t>
            </a:r>
            <a:r>
              <a:rPr lang="uk-UA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ЗОШ І-ІІІ ступенів </a:t>
            </a:r>
            <a:endParaRPr lang="uk-UA" b="1" cap="none" spc="0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socialnye-seti-luchshee-sredstvo-dlya-vospitaniya-dete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571896"/>
            <a:ext cx="4500564" cy="3000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1785926"/>
            <a:ext cx="85725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“Не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вчи камінь котитися, просто прийми перешкоду – і він сам </a:t>
            </a:r>
            <a:r>
              <a:rPr kumimoji="0" lang="uk-UA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покотиться”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Г. Сковорода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25" y="71414"/>
            <a:ext cx="9024069" cy="669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357166"/>
            <a:ext cx="81439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Замало опанувати премудрість, слід також  уміти</a:t>
            </a:r>
            <a:r>
              <a:rPr kumimoji="0" lang="uk-UA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користуватися нею.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                                       </a:t>
            </a: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Цицерон</a:t>
            </a:r>
            <a:r>
              <a:rPr kumimoji="0" lang="uk-UA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3357562"/>
            <a:ext cx="3429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214291"/>
            <a:ext cx="864399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Інститут соціології НАН України у 2009 році провів Всеукраїнське соціологічне дослідження, яке виявило тривожні тенденції: </a:t>
            </a:r>
            <a:endParaRPr lang="uk-UA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23888" marR="0" lvl="0" indent="-6238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86%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батьків не знають, які сайти відвідують їхні діти; </a:t>
            </a:r>
          </a:p>
          <a:p>
            <a:pPr marL="623888" marR="0" lvl="0" indent="-6238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3888" indent="-6238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22%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дітей періодично заходять на сайти «для дорослих».</a:t>
            </a:r>
          </a:p>
          <a:p>
            <a:pPr marL="623888" indent="-62388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623888" marR="0" lvl="0" indent="-623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28%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опитуваних дітей готові надіслати свої фотокартки не­знайомцям в Інтернеті; </a:t>
            </a:r>
          </a:p>
          <a:p>
            <a:pPr marL="623888" marR="0" lvl="0" indent="-623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17%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без коливань діляться інформацією про себе і свою родину (адреса, професія, графік роботи батьків, наявність цінних речей у домі тощо).</a:t>
            </a:r>
          </a:p>
          <a:p>
            <a:pPr marL="623888" marR="0" lvl="0" indent="-623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623888" marR="0" lvl="0" indent="-623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14%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опитуваних час від часу відправляють платні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бонуси в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онлайн-іграх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лише дехто звертає увагу на вартість </a:t>
            </a:r>
          </a:p>
          <a:p>
            <a:pPr marL="62388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послуги. </a:t>
            </a:r>
          </a:p>
          <a:p>
            <a:pPr marL="62388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3888" marR="0" lvl="0" indent="-623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11%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батьків знають про такі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онлайн-загрози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</a:t>
            </a:r>
          </a:p>
          <a:p>
            <a:pPr marL="62388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«дорослий» контент, азартні ігри,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онлайн-насилля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62388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кіберзлочинність.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12567_cu300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88" y="4286256"/>
            <a:ext cx="2500306" cy="2500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642910" y="559900"/>
            <a:ext cx="778674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Учимо дітей уникати</a:t>
            </a:r>
          </a:p>
          <a:p>
            <a:pPr algn="ctr"/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Інтернет небезпеки</a:t>
            </a:r>
            <a:endParaRPr lang="uk-UA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1326902033_nrvh2qisojwf9l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1802"/>
            <a:ext cx="2342710" cy="3786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4282" y="214290"/>
            <a:ext cx="864399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Ситуація  №1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Спілкуючись у соціальних мережах, дитина може легко стати жертвою шахраїв та педофілів.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uk-UA" b="1" dirty="0" smtClean="0"/>
          </a:p>
          <a:p>
            <a:r>
              <a:rPr lang="uk-UA" sz="2400" b="1" dirty="0" smtClean="0"/>
              <a:t>Як </a:t>
            </a:r>
            <a:r>
              <a:rPr lang="uk-UA" sz="2400" b="1" dirty="0"/>
              <a:t>діяти?</a:t>
            </a:r>
            <a:endParaRPr lang="uk-UA" sz="2400" dirty="0"/>
          </a:p>
          <a:p>
            <a:r>
              <a:rPr lang="uk-UA" sz="2400" dirty="0"/>
              <a:t>Не залякуючи дитину, розказати їй, що спілкуючись у соціальних мережах, у жодному разі не можна: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/>
              <a:t>вказувати у профілі користувача свою справжню адресу і номер телефону, номер школи, розповсюджувати інформацію про рівень сімейного достатку, місце і графік роботи батьків;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/>
              <a:t>додавати у друзі і запрошувати дружити людей, яких не </a:t>
            </a:r>
            <a:r>
              <a:rPr lang="uk-UA" sz="2400" dirty="0" smtClean="0"/>
              <a:t>знаєш </a:t>
            </a:r>
            <a:r>
              <a:rPr lang="uk-UA" sz="2400" dirty="0"/>
              <a:t>особисто;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/>
              <a:t>завищувати свій вік;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/>
              <a:t>виставляти відверті фото (особливо </a:t>
            </a:r>
            <a:r>
              <a:rPr lang="uk-UA" sz="2400" dirty="0" smtClean="0"/>
              <a:t>це</a:t>
            </a:r>
          </a:p>
          <a:p>
            <a:pPr lvl="0"/>
            <a:r>
              <a:rPr lang="en-US" sz="2400" dirty="0" smtClean="0"/>
              <a:t>    </a:t>
            </a:r>
            <a:r>
              <a:rPr lang="uk-UA" sz="2400" dirty="0" smtClean="0"/>
              <a:t>стосується </a:t>
            </a:r>
            <a:r>
              <a:rPr lang="uk-UA" sz="2400" dirty="0"/>
              <a:t>дівчаток);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/>
              <a:t>погоджуватися на реальну зустріч з людьми, </a:t>
            </a:r>
            <a:endParaRPr lang="uk-UA" sz="2400" dirty="0" smtClean="0"/>
          </a:p>
          <a:p>
            <a:pPr lvl="0"/>
            <a:r>
              <a:rPr lang="en-US" sz="2400" dirty="0" smtClean="0"/>
              <a:t>    </a:t>
            </a:r>
            <a:r>
              <a:rPr lang="uk-UA" sz="2400" dirty="0" smtClean="0"/>
              <a:t>яких </a:t>
            </a:r>
            <a:r>
              <a:rPr lang="uk-UA" sz="2400" dirty="0"/>
              <a:t>знаєш лише віртуально.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86256"/>
            <a:ext cx="249866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uk-UA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итуація №2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Спілкуючись у соціальних мережах тривалий час, діти втрачають здатність до реального спілкування.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uk-UA" sz="2000" b="1" dirty="0" smtClean="0"/>
          </a:p>
          <a:p>
            <a:r>
              <a:rPr lang="uk-UA" sz="2000" b="1" dirty="0" smtClean="0"/>
              <a:t>Як діяти?</a:t>
            </a:r>
            <a:endParaRPr lang="uk-UA" sz="2000" dirty="0" smtClean="0"/>
          </a:p>
          <a:p>
            <a:pPr lvl="0" algn="just"/>
            <a:r>
              <a:rPr lang="uk-UA" sz="2000" dirty="0" smtClean="0"/>
              <a:t>Дати дитині змогу більше спілкуватися зі своїми ровесниками у реальному житті. Дозволити їй запрошувати однокласників і друзів додому (не лише на день народження). Відпускати дитину у гості, навіть якщо приятель чи подруга мешкає у протилежному кінці міста. Звичайно, йдеться про тих друзів, яких дитина (а ліпше - і батьки) знає особисто.</a:t>
            </a:r>
          </a:p>
          <a:p>
            <a:pPr lvl="0" algn="just"/>
            <a:r>
              <a:rPr lang="uk-UA" sz="2000" dirty="0" smtClean="0"/>
              <a:t>Запропонувати дитині відвідувати ті місця, де вона зможе ре­алізувати свої таланти і знайти нових друзів, — гуртки, спортивні, танцювальні секції, влітку — табори відпочинку.</a:t>
            </a:r>
          </a:p>
          <a:p>
            <a:pPr algn="just"/>
            <a:r>
              <a:rPr lang="uk-UA" sz="2000" dirty="0" smtClean="0"/>
              <a:t>Якщо дитина занадто скута, замкнена, а це здебільшого і є комунікативним бар'єром, проконсультуватися у професійного</a:t>
            </a:r>
          </a:p>
          <a:p>
            <a:pPr algn="just"/>
            <a:r>
              <a:rPr lang="uk-UA" sz="2000" dirty="0" smtClean="0"/>
              <a:t> психолога. На жаль, проблема не долається так</a:t>
            </a:r>
          </a:p>
          <a:p>
            <a:pPr algn="just"/>
            <a:r>
              <a:rPr lang="uk-UA" sz="2000" dirty="0" smtClean="0"/>
              <a:t> швидко, проте це є одним з найефективніших</a:t>
            </a:r>
          </a:p>
          <a:p>
            <a:pPr algn="just"/>
            <a:r>
              <a:rPr lang="uk-UA" sz="2000" dirty="0" smtClean="0"/>
              <a:t> шляхів її розв'язання.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219" y="5043511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Ситуація №3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Потрапивши у соціальну мережу, дитина відмежовується від батьків, перестає підтримувати з ними відносини.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 діяти?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Частіше цікавитися мережевим життям дитини, проте робити це обережно і делікатно. Не контролювати кожен її крок, не дозволяти собі таємно переглядати повідомлення і контакти: навіть дитина має право на свій особистий простір.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Попросити дитину налаштувати вам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аккаунт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соціальній мережі. Нехай вона навчить вас «перекачувати» фільми, музику, книги, обмінюватися цікавими Інтернет - посиланнями.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Організувати спільний з дитиною </a:t>
            </a: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Інтернет-проект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Наприклад, оформити</a:t>
            </a: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сімейне генеалогічне древо, </a:t>
            </a: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опублікувати уривки з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прабабусиних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мемуарів тощо.</a:t>
            </a: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Додати дитину у друзі в соціальній мережі.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8528ab1c54a096ab0511abaffbbeec2c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32" y="4881586"/>
            <a:ext cx="2857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Ситуація №4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Діти спільно виконують у «в контакті» домашні завдання. Це погано позначиться на їхній успішності.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endParaRPr lang="uk-UA" sz="14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 діяти?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03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вживати ніяких заходів, якщо у дитини нормальна успішність у школі.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03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Спробувати спільно з учителем або шкільним психологом з'ясувати причини</a:t>
            </a: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03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проблем з успішністю, </a:t>
            </a: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03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 такі все ж таки є, та</a:t>
            </a: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03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обговорити шляхи їх подолання.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podrostki-cotcce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141" y="4333876"/>
            <a:ext cx="3605891" cy="2524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Ситуація №5</a:t>
            </a:r>
            <a:endParaRPr kumimoji="0" lang="uk-UA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соціальних мережах більшість підлітків неосвічені. Спілкуючись комп'ютерним сленгом, дитина перестане говорити нормальною мовою.</a:t>
            </a:r>
            <a:endParaRPr kumimoji="0" lang="uk-UA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2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 діяти?</a:t>
            </a:r>
            <a:endParaRPr kumimoji="0" lang="uk-UA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35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Сприймати ситуацію з гумором.</a:t>
            </a:r>
            <a:endParaRPr kumimoji="0" lang="uk-UA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35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Попросити дитину перекласти українською мовою написане «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олбанською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повідомлення, скласти глосарій «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олбанської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мови», пояснити правила правопису.</a:t>
            </a:r>
            <a:endParaRPr kumimoji="0" lang="uk-UA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35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варто боротися за чистоту української мови в окремо взятій сім'ї.</a:t>
            </a: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списувати все на вплив соціальних мереж, якщо у дитини часто виникають проблеми з письмовим мовленням. Обов'язково обговорити ці моменти з учителем української мови, проконсультуватися у кваліфікованого логопеда. За необхідності - домовитися про кілька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додаткових уроків.</a:t>
            </a:r>
            <a:r>
              <a:rPr kumimoji="0" lang="uk-UA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da18fa53b96bb38e57b6aead75ee3b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594" y="4500586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725</Words>
  <Application>Microsoft Office PowerPoint</Application>
  <PresentationFormat>Екран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Ольгинська ЗОШ І-ІІІ ступенів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Титар Дмитро Миколайович</dc:creator>
  <cp:lastModifiedBy>Титар Дмитро Миколайович</cp:lastModifiedBy>
  <cp:revision>17</cp:revision>
  <dcterms:created xsi:type="dcterms:W3CDTF">2012-04-02T08:22:43Z</dcterms:created>
  <dcterms:modified xsi:type="dcterms:W3CDTF">2012-04-12T11:38:44Z</dcterms:modified>
</cp:coreProperties>
</file>